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5" r:id="rId6"/>
    <p:sldId id="263" r:id="rId7"/>
    <p:sldId id="261" r:id="rId8"/>
    <p:sldId id="262" r:id="rId9"/>
    <p:sldId id="269" r:id="rId10"/>
    <p:sldId id="270" r:id="rId11"/>
    <p:sldId id="271" r:id="rId12"/>
    <p:sldId id="268" r:id="rId13"/>
    <p:sldId id="267" r:id="rId14"/>
    <p:sldId id="272" r:id="rId15"/>
    <p:sldId id="273" r:id="rId16"/>
    <p:sldId id="266" r:id="rId17"/>
    <p:sldId id="264" r:id="rId18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CB1E4-F3A7-41A8-8224-9CB13A1FB0D3}" type="datetimeFigureOut">
              <a:rPr lang="uk-UA" smtClean="0"/>
              <a:t>27.08.2018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1F5EA-A22A-4796-8135-2B774CE6ADE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7425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CB1E4-F3A7-41A8-8224-9CB13A1FB0D3}" type="datetimeFigureOut">
              <a:rPr lang="uk-UA" smtClean="0"/>
              <a:t>27.08.2018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1F5EA-A22A-4796-8135-2B774CE6ADE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5053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CB1E4-F3A7-41A8-8224-9CB13A1FB0D3}" type="datetimeFigureOut">
              <a:rPr lang="uk-UA" smtClean="0"/>
              <a:t>27.08.2018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1F5EA-A22A-4796-8135-2B774CE6ADE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73059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CB1E4-F3A7-41A8-8224-9CB13A1FB0D3}" type="datetimeFigureOut">
              <a:rPr lang="uk-UA" smtClean="0"/>
              <a:t>27.08.2018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1F5EA-A22A-4796-8135-2B774CE6ADE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16844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CB1E4-F3A7-41A8-8224-9CB13A1FB0D3}" type="datetimeFigureOut">
              <a:rPr lang="uk-UA" smtClean="0"/>
              <a:t>27.08.2018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1F5EA-A22A-4796-8135-2B774CE6ADE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86966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CB1E4-F3A7-41A8-8224-9CB13A1FB0D3}" type="datetimeFigureOut">
              <a:rPr lang="uk-UA" smtClean="0"/>
              <a:t>27.08.2018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1F5EA-A22A-4796-8135-2B774CE6ADE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21904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CB1E4-F3A7-41A8-8224-9CB13A1FB0D3}" type="datetimeFigureOut">
              <a:rPr lang="uk-UA" smtClean="0"/>
              <a:t>27.08.2018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1F5EA-A22A-4796-8135-2B774CE6ADE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41923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CB1E4-F3A7-41A8-8224-9CB13A1FB0D3}" type="datetimeFigureOut">
              <a:rPr lang="uk-UA" smtClean="0"/>
              <a:t>27.08.2018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1F5EA-A22A-4796-8135-2B774CE6ADE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57434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CB1E4-F3A7-41A8-8224-9CB13A1FB0D3}" type="datetimeFigureOut">
              <a:rPr lang="uk-UA" smtClean="0"/>
              <a:t>27.08.2018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1F5EA-A22A-4796-8135-2B774CE6ADE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10598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CB1E4-F3A7-41A8-8224-9CB13A1FB0D3}" type="datetimeFigureOut">
              <a:rPr lang="uk-UA" smtClean="0"/>
              <a:t>27.08.2018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1F5EA-A22A-4796-8135-2B774CE6ADE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07775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CB1E4-F3A7-41A8-8224-9CB13A1FB0D3}" type="datetimeFigureOut">
              <a:rPr lang="uk-UA" smtClean="0"/>
              <a:t>27.08.2018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1F5EA-A22A-4796-8135-2B774CE6ADE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35459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1CB1E4-F3A7-41A8-8224-9CB13A1FB0D3}" type="datetimeFigureOut">
              <a:rPr lang="uk-UA" smtClean="0"/>
              <a:t>27.08.2018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21F5EA-A22A-4796-8135-2B774CE6ADE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1138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slprintables.com/Speaking_worksheets/Story_telling/" TargetMode="External"/><Relationship Id="rId13" Type="http://schemas.openxmlformats.org/officeDocument/2006/relationships/hyperlink" Target="http://rainbowswithinreach.blogspot.com/2012/04/fun-with-action-words-guest-post-from.html" TargetMode="External"/><Relationship Id="rId18" Type="http://schemas.openxmlformats.org/officeDocument/2006/relationships/hyperlink" Target="https://www.facebook.com/groups/175167293132642/files/" TargetMode="External"/><Relationship Id="rId3" Type="http://schemas.openxmlformats.org/officeDocument/2006/relationships/hyperlink" Target="https://www.ed-era.com/img/books/mon_recommend/english/english_2.pdf" TargetMode="External"/><Relationship Id="rId7" Type="http://schemas.openxmlformats.org/officeDocument/2006/relationships/hyperlink" Target="http://www.jumpstart.com/common/find-the-es-view" TargetMode="External"/><Relationship Id="rId12" Type="http://schemas.openxmlformats.org/officeDocument/2006/relationships/hyperlink" Target="https://www.homeschoolshare.com/typeitin_lapbook_templates.php" TargetMode="External"/><Relationship Id="rId17" Type="http://schemas.openxmlformats.org/officeDocument/2006/relationships/hyperlink" Target="https://projectorganizeit.files.wordpress.com/2016/09/trace-and-color-u-z1.pdf" TargetMode="External"/><Relationship Id="rId2" Type="http://schemas.openxmlformats.org/officeDocument/2006/relationships/hyperlink" Target="https://www.ed-era.com/img/books/mon_recommend/english/english_1.pdf" TargetMode="External"/><Relationship Id="rId16" Type="http://schemas.openxmlformats.org/officeDocument/2006/relationships/hyperlink" Target="https://funlearningforkids.com/cvc-word-family-game-roll-rac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d-era.com/mon.html" TargetMode="External"/><Relationship Id="rId11" Type="http://schemas.openxmlformats.org/officeDocument/2006/relationships/hyperlink" Target="https://www.facebook.com/Official.ActivitiesForKids/photos/pcb.638343776525058/638342706525165/?type=3&amp;theater" TargetMode="External"/><Relationship Id="rId5" Type="http://schemas.openxmlformats.org/officeDocument/2006/relationships/hyperlink" Target="https://www.ed-era.com/img/books/mon_recommend/english/english_4.pdf" TargetMode="External"/><Relationship Id="rId15" Type="http://schemas.openxmlformats.org/officeDocument/2006/relationships/hyperlink" Target="https://www.oxfordowl.co.uk/storyteller-videos" TargetMode="External"/><Relationship Id="rId10" Type="http://schemas.openxmlformats.org/officeDocument/2006/relationships/hyperlink" Target="https://practicalpages.wordpress.com/2010/03/05/minibook-master-template-download/" TargetMode="External"/><Relationship Id="rId19" Type="http://schemas.openxmlformats.org/officeDocument/2006/relationships/hyperlink" Target="https://phonics-teaching.com/page/2/" TargetMode="External"/><Relationship Id="rId4" Type="http://schemas.openxmlformats.org/officeDocument/2006/relationships/hyperlink" Target="https://www.ed-era.com/img/books/mon_recommend/english/english_3.pdf" TargetMode="External"/><Relationship Id="rId9" Type="http://schemas.openxmlformats.org/officeDocument/2006/relationships/hyperlink" Target="http://mostpopularteachingresources.blogspot.com/2017/02/alphabet-bingo-game.html?spref=pi" TargetMode="External"/><Relationship Id="rId14" Type="http://schemas.openxmlformats.org/officeDocument/2006/relationships/hyperlink" Target="https://teachingmama.org/sight-word-readers-word-little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5746282" y="3609473"/>
            <a:ext cx="4921717" cy="1111718"/>
          </a:xfrm>
        </p:spPr>
        <p:txBody>
          <a:bodyPr>
            <a:noAutofit/>
          </a:bodyPr>
          <a:lstStyle/>
          <a:p>
            <a:pPr algn="r"/>
            <a:r>
              <a:rPr lang="uk-UA" sz="2800" b="1" dirty="0" smtClean="0"/>
              <a:t>Навчання іноземній мові </a:t>
            </a:r>
          </a:p>
          <a:p>
            <a:pPr algn="r"/>
            <a:r>
              <a:rPr lang="uk-UA" sz="2800" b="1" dirty="0" smtClean="0"/>
              <a:t>дітей першого року навчання</a:t>
            </a:r>
            <a:endParaRPr lang="uk-UA" sz="2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693" y="1236770"/>
            <a:ext cx="3714577" cy="379823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067" y="1664542"/>
            <a:ext cx="3963933" cy="1028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99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521" y="361522"/>
            <a:ext cx="7220958" cy="6134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43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521" y="1295102"/>
            <a:ext cx="6496957" cy="426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10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"/>
          <a:stretch/>
        </p:blipFill>
        <p:spPr>
          <a:xfrm>
            <a:off x="115503" y="0"/>
            <a:ext cx="119904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29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3009"/>
            <a:ext cx="12192000" cy="383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50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108064"/>
            <a:ext cx="10516985" cy="1416368"/>
          </a:xfrm>
        </p:spPr>
        <p:txBody>
          <a:bodyPr/>
          <a:lstStyle/>
          <a:p>
            <a:pPr algn="ctr"/>
            <a:r>
              <a:rPr lang="uk-UA" sz="2800" b="1" dirty="0" smtClean="0"/>
              <a:t>Деякі</a:t>
            </a:r>
            <a:r>
              <a:rPr lang="uk-UA" b="1" dirty="0" smtClean="0"/>
              <a:t> </a:t>
            </a:r>
            <a:r>
              <a:rPr lang="uk-UA" sz="2800" b="1" dirty="0" smtClean="0"/>
              <a:t>практичні поради вчителям іноземної мови</a:t>
            </a:r>
            <a:endParaRPr lang="uk-UA" sz="2800" b="1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838200" y="1426614"/>
            <a:ext cx="10866120" cy="501575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uk-UA" dirty="0" smtClean="0"/>
              <a:t>Особливу увагу слід приділяти рецептивним і продуктивним видам діяльності та відповідним комунікативним умінням-сприйманню на слух і говорінню;</a:t>
            </a:r>
          </a:p>
          <a:p>
            <a:pPr algn="just"/>
            <a:r>
              <a:rPr lang="uk-UA" sz="3000" dirty="0" smtClean="0"/>
              <a:t>Заохочуйте</a:t>
            </a:r>
            <a:r>
              <a:rPr lang="uk-UA" dirty="0" smtClean="0"/>
              <a:t> своїх учнів якомога більше спілкуватися іноземною мовою (навіть на елементарному рівні);</a:t>
            </a:r>
          </a:p>
          <a:p>
            <a:pPr algn="just"/>
            <a:r>
              <a:rPr lang="uk-UA" dirty="0" smtClean="0"/>
              <a:t>Види роботи на </a:t>
            </a:r>
            <a:r>
              <a:rPr lang="uk-UA" dirty="0" err="1" smtClean="0"/>
              <a:t>уроці</a:t>
            </a:r>
            <a:r>
              <a:rPr lang="uk-UA" dirty="0" smtClean="0"/>
              <a:t> повинні бути максимально простими, щоб діти могли їх зрозуміти;</a:t>
            </a:r>
          </a:p>
          <a:p>
            <a:pPr algn="just"/>
            <a:r>
              <a:rPr lang="uk-UA" dirty="0" smtClean="0"/>
              <a:t> Добирайте завдання в межах можливостей дітей: завдання повинні бути досяжними, але  у той же час достатньо стимулюючими, для того, щоб діти були задоволені своєю роботою в кінці кожного уроку;</a:t>
            </a:r>
          </a:p>
          <a:p>
            <a:pPr algn="just"/>
            <a:r>
              <a:rPr lang="uk-UA" dirty="0" smtClean="0"/>
              <a:t>Давайте чіткі та прості інструкції, щоб діти зрозуміли, що від них очікується;</a:t>
            </a:r>
          </a:p>
          <a:p>
            <a:pPr algn="just"/>
            <a:r>
              <a:rPr lang="uk-UA" dirty="0" smtClean="0"/>
              <a:t>Використовуйте коротші види роботи. Увага та зосередженість дітей є нетривалими.  </a:t>
            </a:r>
          </a:p>
          <a:p>
            <a:pPr algn="just"/>
            <a:endParaRPr lang="uk-UA" dirty="0" smtClean="0"/>
          </a:p>
          <a:p>
            <a:pPr marL="0" indent="0" algn="just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3194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err="1"/>
              <a:t>Деякі</a:t>
            </a:r>
            <a:r>
              <a:rPr lang="ru-RU" sz="2800" b="1" dirty="0"/>
              <a:t> </a:t>
            </a:r>
            <a:r>
              <a:rPr lang="ru-RU" sz="2800" b="1" dirty="0" err="1"/>
              <a:t>практичні</a:t>
            </a:r>
            <a:r>
              <a:rPr lang="ru-RU" sz="2800" b="1" dirty="0"/>
              <a:t> </a:t>
            </a:r>
            <a:r>
              <a:rPr lang="ru-RU" sz="2800" b="1" dirty="0" err="1"/>
              <a:t>поради</a:t>
            </a:r>
            <a:r>
              <a:rPr lang="ru-RU" sz="2800" b="1" dirty="0"/>
              <a:t> </a:t>
            </a:r>
            <a:r>
              <a:rPr lang="ru-RU" sz="2800" b="1" dirty="0" err="1"/>
              <a:t>вчителям</a:t>
            </a:r>
            <a:r>
              <a:rPr lang="ru-RU" sz="2800" b="1" dirty="0"/>
              <a:t> </a:t>
            </a:r>
            <a:r>
              <a:rPr lang="ru-RU" sz="2800" b="1" dirty="0" err="1"/>
              <a:t>іноземної</a:t>
            </a:r>
            <a:r>
              <a:rPr lang="ru-RU" sz="2800" b="1" dirty="0"/>
              <a:t> </a:t>
            </a:r>
            <a:r>
              <a:rPr lang="ru-RU" sz="2800" b="1" dirty="0" err="1"/>
              <a:t>мови</a:t>
            </a:r>
            <a:endParaRPr lang="uk-UA" sz="2800" b="1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dirty="0" smtClean="0"/>
              <a:t>Гра є невід'ємною частиною життєвого досвіду дитини. Ігри не лише підвищують мотивацію, вони є найважливішим засобом навчання молодших школярів;</a:t>
            </a:r>
          </a:p>
          <a:p>
            <a:r>
              <a:rPr lang="uk-UA" dirty="0" smtClean="0"/>
              <a:t>Використовуйте ігри, </a:t>
            </a:r>
            <a:r>
              <a:rPr lang="uk-UA" dirty="0" err="1" smtClean="0"/>
              <a:t>римівки</a:t>
            </a:r>
            <a:r>
              <a:rPr lang="uk-UA" dirty="0"/>
              <a:t>,</a:t>
            </a:r>
            <a:r>
              <a:rPr lang="uk-UA" dirty="0" smtClean="0"/>
              <a:t> </a:t>
            </a:r>
            <a:r>
              <a:rPr lang="uk-UA" dirty="0" err="1" smtClean="0"/>
              <a:t>чанти</a:t>
            </a:r>
            <a:r>
              <a:rPr lang="uk-UA" dirty="0" smtClean="0"/>
              <a:t>, короткі історії, щоб зробити урок приємнішим і веселішим;</a:t>
            </a:r>
          </a:p>
          <a:p>
            <a:r>
              <a:rPr lang="uk-UA" dirty="0" smtClean="0"/>
              <a:t>Використовуйте багато наочності. Вона допомагає розуміти мову;</a:t>
            </a:r>
          </a:p>
          <a:p>
            <a:r>
              <a:rPr lang="uk-UA" dirty="0" smtClean="0"/>
              <a:t>Більше уваги зосереджуйте на спілкуванні, ніж на граматиці;</a:t>
            </a:r>
          </a:p>
          <a:p>
            <a:r>
              <a:rPr lang="uk-UA" dirty="0" smtClean="0"/>
              <a:t>Не навчайте більше чотирьох або п'яти одиниць </a:t>
            </a:r>
            <a:r>
              <a:rPr lang="uk-UA" dirty="0" err="1" smtClean="0"/>
              <a:t>мовного</a:t>
            </a:r>
            <a:r>
              <a:rPr lang="uk-UA" dirty="0" smtClean="0"/>
              <a:t> інвентаря одночасно на одному </a:t>
            </a:r>
            <a:r>
              <a:rPr lang="uk-UA" dirty="0" err="1" smtClean="0"/>
              <a:t>уроці</a:t>
            </a:r>
            <a:r>
              <a:rPr lang="uk-UA" dirty="0" smtClean="0"/>
              <a:t>. Вихід за межі можливого, зазвичай, викликає розчарування і відчуття невдачі; </a:t>
            </a:r>
          </a:p>
          <a:p>
            <a:r>
              <a:rPr lang="uk-UA" dirty="0" smtClean="0"/>
              <a:t>Не змінюйте імена дітей на іноземний манер. Слід оберігати ідентичність та імена дітей незалежно від того, якою мовою вони спілкуються.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5605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215" y="490875"/>
            <a:ext cx="5174286" cy="5967677"/>
          </a:xfrm>
        </p:spPr>
      </p:pic>
    </p:spTree>
    <p:extLst>
      <p:ext uri="{BB962C8B-B14F-4D97-AF65-F5344CB8AC3E}">
        <p14:creationId xmlns:p14="http://schemas.microsoft.com/office/powerpoint/2010/main" val="340280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Корисні посилання</a:t>
            </a:r>
            <a:endParaRPr lang="uk-UA" b="1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98383" y="1597793"/>
            <a:ext cx="11790947" cy="5053263"/>
          </a:xfrm>
        </p:spPr>
        <p:txBody>
          <a:bodyPr numCol="2" spcCol="540000">
            <a:normAutofit fontScale="40000" lnSpcReduction="20000"/>
          </a:bodyPr>
          <a:lstStyle/>
          <a:p>
            <a:pPr marL="0" lvl="8" indent="0">
              <a:lnSpc>
                <a:spcPct val="170000"/>
              </a:lnSpc>
              <a:buNone/>
            </a:pPr>
            <a:r>
              <a:rPr lang="uk-UA" sz="3300" dirty="0" smtClean="0">
                <a:hlinkClick r:id="rId2"/>
              </a:rPr>
              <a:t>• </a:t>
            </a:r>
            <a:r>
              <a:rPr lang="en-US" sz="3300" dirty="0" smtClean="0">
                <a:hlinkClick r:id="rId2"/>
              </a:rPr>
              <a:t>https://www.ed-era.com/img/books/mon_recommend/english/english_1.pdf</a:t>
            </a:r>
            <a:endParaRPr lang="uk-UA" sz="3300" dirty="0"/>
          </a:p>
          <a:p>
            <a:pPr marL="0" lvl="8" indent="0">
              <a:lnSpc>
                <a:spcPct val="170000"/>
              </a:lnSpc>
              <a:buNone/>
            </a:pPr>
            <a:r>
              <a:rPr lang="uk-UA" sz="3300" dirty="0">
                <a:hlinkClick r:id="rId3"/>
              </a:rPr>
              <a:t>• </a:t>
            </a:r>
            <a:r>
              <a:rPr lang="en-US" sz="3300" dirty="0">
                <a:hlinkClick r:id="rId3"/>
              </a:rPr>
              <a:t>https://www.ed-era.com/img/books/mon_recommend/english/english_2.pdf</a:t>
            </a:r>
            <a:endParaRPr lang="uk-UA" sz="3300" dirty="0"/>
          </a:p>
          <a:p>
            <a:pPr marL="0" lvl="8" indent="0">
              <a:lnSpc>
                <a:spcPct val="170000"/>
              </a:lnSpc>
              <a:buNone/>
            </a:pPr>
            <a:r>
              <a:rPr lang="uk-UA" sz="3300" dirty="0">
                <a:hlinkClick r:id="rId4"/>
              </a:rPr>
              <a:t>• </a:t>
            </a:r>
            <a:r>
              <a:rPr lang="en-US" sz="3300" dirty="0">
                <a:hlinkClick r:id="rId4"/>
              </a:rPr>
              <a:t>https://www.ed-era.com/img/books/mon_recommend/english/english_3.pdf</a:t>
            </a:r>
            <a:endParaRPr lang="uk-UA" sz="3300" dirty="0"/>
          </a:p>
          <a:p>
            <a:pPr marL="0" lvl="8" indent="0">
              <a:lnSpc>
                <a:spcPct val="170000"/>
              </a:lnSpc>
              <a:buNone/>
            </a:pPr>
            <a:r>
              <a:rPr lang="uk-UA" sz="3300" dirty="0">
                <a:hlinkClick r:id="rId5"/>
              </a:rPr>
              <a:t>• </a:t>
            </a:r>
            <a:r>
              <a:rPr lang="en-US" sz="3300" dirty="0">
                <a:hlinkClick r:id="rId5"/>
              </a:rPr>
              <a:t>https://www.ed-era.com/img/books/mon_recommend/english/english_4.pdf</a:t>
            </a:r>
            <a:endParaRPr lang="uk-UA" sz="3300" dirty="0"/>
          </a:p>
          <a:p>
            <a:pPr marL="0" lvl="8" indent="0">
              <a:lnSpc>
                <a:spcPct val="170000"/>
              </a:lnSpc>
              <a:buNone/>
            </a:pPr>
            <a:r>
              <a:rPr lang="uk-UA" sz="3300" dirty="0">
                <a:hlinkClick r:id="rId6"/>
              </a:rPr>
              <a:t>• </a:t>
            </a:r>
            <a:r>
              <a:rPr lang="en-US" sz="3300" dirty="0">
                <a:hlinkClick r:id="rId6"/>
              </a:rPr>
              <a:t>https://www.ed-era.com/mon.html</a:t>
            </a:r>
            <a:endParaRPr lang="uk-UA" sz="3300" dirty="0"/>
          </a:p>
          <a:p>
            <a:pPr marL="0" indent="0">
              <a:lnSpc>
                <a:spcPct val="170000"/>
              </a:lnSpc>
              <a:buNone/>
            </a:pPr>
            <a:r>
              <a:rPr lang="uk-UA" sz="3300" u="sng" dirty="0">
                <a:hlinkClick r:id="rId7"/>
              </a:rPr>
              <a:t>• http://www.jumpstart.com/common/find-the-es-view</a:t>
            </a:r>
            <a:endParaRPr lang="uk-UA" sz="3300" dirty="0"/>
          </a:p>
          <a:p>
            <a:pPr marL="0" indent="0">
              <a:lnSpc>
                <a:spcPct val="170000"/>
              </a:lnSpc>
              <a:buNone/>
            </a:pPr>
            <a:r>
              <a:rPr lang="uk-UA" sz="3300" u="sng" dirty="0">
                <a:hlinkClick r:id="rId8"/>
              </a:rPr>
              <a:t>• http://www.eslprintables.com/Speaking_worksheets/Story_telling/</a:t>
            </a:r>
            <a:endParaRPr lang="uk-UA" sz="3300" dirty="0"/>
          </a:p>
          <a:p>
            <a:pPr marL="0" indent="0">
              <a:lnSpc>
                <a:spcPct val="170000"/>
              </a:lnSpc>
              <a:buNone/>
            </a:pPr>
            <a:r>
              <a:rPr lang="uk-UA" sz="3300" u="sng" dirty="0">
                <a:hlinkClick r:id="rId9"/>
              </a:rPr>
              <a:t>• http://mostpopularteachingresources.blogspot.com/2017/02/alphabet-bingo-game.html?spref=pi</a:t>
            </a:r>
            <a:endParaRPr lang="uk-UA" sz="3300" dirty="0"/>
          </a:p>
          <a:p>
            <a:pPr marL="0" indent="0">
              <a:lnSpc>
                <a:spcPct val="170000"/>
              </a:lnSpc>
              <a:buNone/>
            </a:pPr>
            <a:r>
              <a:rPr lang="uk-UA" sz="3300" u="sng" dirty="0">
                <a:hlinkClick r:id="rId10"/>
              </a:rPr>
              <a:t>• https://practicalpages.wordpress.com/2010/03/05/minibook-master-template-download/</a:t>
            </a:r>
            <a:endParaRPr lang="uk-UA" sz="3300" u="sng" dirty="0"/>
          </a:p>
          <a:p>
            <a:pPr marL="0" indent="0">
              <a:lnSpc>
                <a:spcPct val="170000"/>
              </a:lnSpc>
              <a:buNone/>
            </a:pPr>
            <a:r>
              <a:rPr lang="uk-UA" sz="3300" u="sng" dirty="0" smtClean="0">
                <a:hlinkClick r:id="rId11"/>
              </a:rPr>
              <a:t>•https</a:t>
            </a:r>
            <a:r>
              <a:rPr lang="uk-UA" sz="3300" u="sng" dirty="0">
                <a:hlinkClick r:id="rId11"/>
              </a:rPr>
              <a:t>://www.facebook.com/Official.ActivitiesForKids/photos/pcb.638343776525058/638342706525165/?type=3&amp;theater</a:t>
            </a:r>
            <a:endParaRPr lang="uk-UA" sz="3300" u="sng" dirty="0"/>
          </a:p>
          <a:p>
            <a:pPr marL="0" indent="0">
              <a:lnSpc>
                <a:spcPct val="120000"/>
              </a:lnSpc>
              <a:buNone/>
            </a:pPr>
            <a:r>
              <a:rPr lang="uk-UA" sz="3300" u="sng" dirty="0" smtClean="0">
                <a:hlinkClick r:id="rId12"/>
              </a:rPr>
              <a:t>• https</a:t>
            </a:r>
            <a:r>
              <a:rPr lang="uk-UA" sz="3300" u="sng" dirty="0">
                <a:hlinkClick r:id="rId12"/>
              </a:rPr>
              <a:t>://www.homeschoolshare.com/typeitin_lapbook_templates.php</a:t>
            </a:r>
            <a:endParaRPr lang="uk-UA" sz="3300" dirty="0"/>
          </a:p>
          <a:p>
            <a:pPr marL="0" indent="0">
              <a:lnSpc>
                <a:spcPct val="120000"/>
              </a:lnSpc>
              <a:buNone/>
            </a:pPr>
            <a:r>
              <a:rPr lang="uk-UA" sz="3300" u="sng" dirty="0" smtClean="0">
                <a:hlinkClick r:id="rId13"/>
              </a:rPr>
              <a:t>• http</a:t>
            </a:r>
            <a:r>
              <a:rPr lang="uk-UA" sz="3300" u="sng" dirty="0">
                <a:hlinkClick r:id="rId13"/>
              </a:rPr>
              <a:t>://rainbowswithinreach.blogspot.com/2012/04/fun-with-action-words-guest-post-from.html</a:t>
            </a:r>
            <a:endParaRPr lang="uk-UA" sz="3300" dirty="0"/>
          </a:p>
          <a:p>
            <a:pPr marL="0" indent="0">
              <a:lnSpc>
                <a:spcPct val="120000"/>
              </a:lnSpc>
              <a:buNone/>
            </a:pPr>
            <a:r>
              <a:rPr lang="uk-UA" sz="3300" u="sng" dirty="0" smtClean="0">
                <a:hlinkClick r:id="rId14"/>
              </a:rPr>
              <a:t>• https</a:t>
            </a:r>
            <a:r>
              <a:rPr lang="uk-UA" sz="3300" u="sng" dirty="0">
                <a:hlinkClick r:id="rId14"/>
              </a:rPr>
              <a:t>://teachingmama.org/sight-word-readers-word-little/</a:t>
            </a:r>
            <a:endParaRPr lang="uk-UA" sz="3300" dirty="0"/>
          </a:p>
          <a:p>
            <a:pPr marL="0" indent="0">
              <a:lnSpc>
                <a:spcPct val="120000"/>
              </a:lnSpc>
              <a:buNone/>
            </a:pPr>
            <a:r>
              <a:rPr lang="uk-UA" sz="3300" u="sng" dirty="0" smtClean="0">
                <a:hlinkClick r:id="rId15"/>
              </a:rPr>
              <a:t>• https</a:t>
            </a:r>
            <a:r>
              <a:rPr lang="uk-UA" sz="3300" u="sng" dirty="0">
                <a:hlinkClick r:id="rId15"/>
              </a:rPr>
              <a:t>://www.oxfordowl.co.uk/storyteller-videos</a:t>
            </a:r>
            <a:endParaRPr lang="uk-UA" sz="3300" dirty="0"/>
          </a:p>
          <a:p>
            <a:pPr marL="0" indent="0">
              <a:lnSpc>
                <a:spcPct val="120000"/>
              </a:lnSpc>
              <a:buNone/>
            </a:pPr>
            <a:r>
              <a:rPr lang="uk-UA" sz="3300" u="sng" dirty="0" smtClean="0">
                <a:hlinkClick r:id="rId16"/>
              </a:rPr>
              <a:t>• https</a:t>
            </a:r>
            <a:r>
              <a:rPr lang="uk-UA" sz="3300" u="sng" dirty="0">
                <a:hlinkClick r:id="rId16"/>
              </a:rPr>
              <a:t>://funlearningforkids.com/cvc-word-family-game-roll-race</a:t>
            </a:r>
            <a:endParaRPr lang="uk-UA" sz="3300" dirty="0"/>
          </a:p>
          <a:p>
            <a:pPr marL="0" indent="0">
              <a:lnSpc>
                <a:spcPct val="120000"/>
              </a:lnSpc>
              <a:buNone/>
            </a:pPr>
            <a:r>
              <a:rPr lang="uk-UA" sz="3300" u="sng" dirty="0" smtClean="0">
                <a:solidFill>
                  <a:schemeClr val="accent1">
                    <a:lumMod val="75000"/>
                  </a:schemeClr>
                </a:solidFill>
              </a:rPr>
              <a:t>• https</a:t>
            </a:r>
            <a:r>
              <a:rPr lang="uk-UA" sz="3300" u="sng" dirty="0">
                <a:solidFill>
                  <a:schemeClr val="accent1">
                    <a:lumMod val="75000"/>
                  </a:schemeClr>
                </a:solidFill>
              </a:rPr>
              <a:t>://naurok.com.ua/post/10-idey-schodo-stvorennya-skladovih-elementiv-lapbook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uk-UA" sz="3300" u="sng" dirty="0" smtClean="0">
                <a:hlinkClick r:id="rId17"/>
              </a:rPr>
              <a:t>• https</a:t>
            </a:r>
            <a:r>
              <a:rPr lang="uk-UA" sz="3300" u="sng" dirty="0">
                <a:hlinkClick r:id="rId17"/>
              </a:rPr>
              <a:t>://projectorganizeit.files.wordpress.com/2016/09/trace-and-color-u-z1.pdf</a:t>
            </a:r>
            <a:endParaRPr lang="uk-UA" sz="3300" dirty="0"/>
          </a:p>
          <a:p>
            <a:pPr marL="0" indent="0">
              <a:lnSpc>
                <a:spcPct val="120000"/>
              </a:lnSpc>
              <a:buNone/>
            </a:pPr>
            <a:r>
              <a:rPr lang="uk-UA" sz="3300" u="sng" dirty="0" smtClean="0">
                <a:solidFill>
                  <a:schemeClr val="accent1">
                    <a:lumMod val="75000"/>
                  </a:schemeClr>
                </a:solidFill>
              </a:rPr>
              <a:t>• ttps</a:t>
            </a:r>
            <a:r>
              <a:rPr lang="uk-UA" sz="3300" u="sng" dirty="0">
                <a:solidFill>
                  <a:schemeClr val="accent1">
                    <a:lumMod val="75000"/>
                  </a:schemeClr>
                </a:solidFill>
              </a:rPr>
              <a:t>://preschoolinspirations.com/good-morning-songs-welcome-songs/</a:t>
            </a:r>
            <a:r>
              <a:rPr lang="uk-UA" sz="3300" u="sng" dirty="0"/>
              <a:t> 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uk-UA" sz="3300" dirty="0" smtClean="0">
                <a:hlinkClick r:id="rId18"/>
              </a:rPr>
              <a:t>• https</a:t>
            </a:r>
            <a:r>
              <a:rPr lang="uk-UA" sz="3300" dirty="0">
                <a:hlinkClick r:id="rId18"/>
              </a:rPr>
              <a:t>://www.facebook.com/groups/175167293132642/files/</a:t>
            </a:r>
            <a:endParaRPr lang="uk-UA" sz="3300" dirty="0"/>
          </a:p>
          <a:p>
            <a:pPr marL="0" indent="0">
              <a:lnSpc>
                <a:spcPct val="120000"/>
              </a:lnSpc>
              <a:buNone/>
            </a:pPr>
            <a:r>
              <a:rPr lang="uk-UA" sz="3300" dirty="0" smtClean="0">
                <a:hlinkClick r:id="rId19"/>
              </a:rPr>
              <a:t> https</a:t>
            </a:r>
            <a:r>
              <a:rPr lang="uk-UA" sz="3300" dirty="0">
                <a:hlinkClick r:id="rId19"/>
              </a:rPr>
              <a:t>://phonics-teaching.com/page/2/</a:t>
            </a:r>
            <a:endParaRPr lang="uk-UA" sz="3300" dirty="0"/>
          </a:p>
          <a:p>
            <a:pPr marL="0" lvl="8" indent="0">
              <a:lnSpc>
                <a:spcPct val="170000"/>
              </a:lnSpc>
              <a:buNone/>
            </a:pPr>
            <a:endParaRPr lang="uk-UA" sz="3100" dirty="0"/>
          </a:p>
          <a:p>
            <a:pPr marL="0" indent="0">
              <a:lnSpc>
                <a:spcPct val="120000"/>
              </a:lnSpc>
              <a:buNone/>
            </a:pPr>
            <a:r>
              <a:rPr lang="uk-UA" sz="3700" dirty="0" smtClean="0"/>
              <a:t> </a:t>
            </a:r>
            <a:endParaRPr lang="uk-UA" sz="3700" dirty="0"/>
          </a:p>
        </p:txBody>
      </p:sp>
    </p:spTree>
    <p:extLst>
      <p:ext uri="{BB962C8B-B14F-4D97-AF65-F5344CB8AC3E}">
        <p14:creationId xmlns:p14="http://schemas.microsoft.com/office/powerpoint/2010/main" val="334542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За матеріалами методичних рекомендацій</a:t>
            </a:r>
            <a:endParaRPr lang="uk-UA" b="1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344891"/>
          </a:xfrm>
        </p:spPr>
        <p:txBody>
          <a:bodyPr/>
          <a:lstStyle/>
          <a:p>
            <a:pPr marL="0" indent="0">
              <a:buNone/>
            </a:pPr>
            <a:r>
              <a:rPr lang="uk-UA" b="1" dirty="0" smtClean="0"/>
              <a:t>Навчання базується на набутому  в дошкільному віці досвіді:</a:t>
            </a:r>
          </a:p>
          <a:p>
            <a:r>
              <a:rPr lang="uk-UA" dirty="0" smtClean="0"/>
              <a:t>Уміння розглядати й </a:t>
            </a:r>
            <a:r>
              <a:rPr lang="uk-UA" smtClean="0"/>
              <a:t>обговорювати відтворене на </a:t>
            </a:r>
            <a:r>
              <a:rPr lang="uk-UA" dirty="0" smtClean="0"/>
              <a:t>малюнках зображення;</a:t>
            </a:r>
          </a:p>
          <a:p>
            <a:r>
              <a:rPr lang="uk-UA" dirty="0" smtClean="0"/>
              <a:t>Навички розмальовувати, вирізати, клеїти, ліпити, співати, танцювати;</a:t>
            </a:r>
          </a:p>
          <a:p>
            <a:r>
              <a:rPr lang="uk-UA" dirty="0" smtClean="0"/>
              <a:t>Навички розповідати вірші, виконувати фізичні рухи, розігрувати короткі сценки.</a:t>
            </a:r>
          </a:p>
          <a:p>
            <a:pPr marL="0" indent="0">
              <a:buNone/>
            </a:pPr>
            <a:endParaRPr lang="uk-UA" dirty="0" smtClean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9962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За матеріалами методичних рекомендацій</a:t>
            </a:r>
            <a:endParaRPr lang="uk-UA" b="1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895004" y="1690688"/>
            <a:ext cx="10515600" cy="4351338"/>
          </a:xfrm>
        </p:spPr>
        <p:txBody>
          <a:bodyPr/>
          <a:lstStyle/>
          <a:p>
            <a:r>
              <a:rPr lang="uk-UA" dirty="0" smtClean="0"/>
              <a:t>Гра- природнє середовище спілкування для дітей:</a:t>
            </a:r>
          </a:p>
          <a:p>
            <a:r>
              <a:rPr lang="uk-UA" dirty="0" smtClean="0"/>
              <a:t>Види ігрових завдань: ситуативні, змагальні, </a:t>
            </a:r>
            <a:r>
              <a:rPr lang="uk-UA" dirty="0" err="1" smtClean="0"/>
              <a:t>ритмомузичні</a:t>
            </a:r>
            <a:r>
              <a:rPr lang="uk-UA" dirty="0" smtClean="0"/>
              <a:t> та художні.</a:t>
            </a:r>
          </a:p>
          <a:p>
            <a:r>
              <a:rPr lang="uk-UA" dirty="0" smtClean="0"/>
              <a:t>Дидактичний результат не є мотивом для діяльності дитини.</a:t>
            </a:r>
          </a:p>
          <a:p>
            <a:r>
              <a:rPr lang="uk-UA" dirty="0" smtClean="0"/>
              <a:t>Вчитель-активний учасник гри, а не спостерігач. </a:t>
            </a:r>
            <a:endParaRPr lang="uk-UA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5" t="48505" r="228" b="26823"/>
          <a:stretch/>
        </p:blipFill>
        <p:spPr>
          <a:xfrm>
            <a:off x="1433247" y="4295732"/>
            <a:ext cx="8256860" cy="2307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0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За матеріалами методичних рекомендацій</a:t>
            </a:r>
            <a:endParaRPr lang="uk-UA" b="1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895004" y="1690688"/>
            <a:ext cx="10515600" cy="4681236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uk-UA" b="1" dirty="0" smtClean="0"/>
              <a:t>Врахування психофізіологічних особливостей:</a:t>
            </a:r>
          </a:p>
          <a:p>
            <a:pPr>
              <a:lnSpc>
                <a:spcPct val="110000"/>
              </a:lnSpc>
            </a:pPr>
            <a:r>
              <a:rPr lang="uk-UA" dirty="0" smtClean="0"/>
              <a:t>Навчання через прямий досвід(</a:t>
            </a:r>
            <a:r>
              <a:rPr lang="en-US" dirty="0" smtClean="0"/>
              <a:t>TPR</a:t>
            </a:r>
            <a:r>
              <a:rPr lang="uk-UA" dirty="0" smtClean="0"/>
              <a:t>)</a:t>
            </a:r>
            <a:r>
              <a:rPr lang="en-US" dirty="0" smtClean="0"/>
              <a:t>-</a:t>
            </a:r>
            <a:r>
              <a:rPr lang="uk-UA" dirty="0" smtClean="0"/>
              <a:t>дитина робить та зображає рухами те, що бачить та чує;</a:t>
            </a:r>
          </a:p>
          <a:p>
            <a:pPr>
              <a:lnSpc>
                <a:spcPct val="110000"/>
              </a:lnSpc>
            </a:pPr>
            <a:r>
              <a:rPr lang="uk-UA" dirty="0" smtClean="0"/>
              <a:t>Метод розповідання історій (</a:t>
            </a:r>
            <a:r>
              <a:rPr lang="en-US" dirty="0" smtClean="0"/>
              <a:t>Storytelling</a:t>
            </a:r>
            <a:r>
              <a:rPr lang="uk-UA" dirty="0" smtClean="0"/>
              <a:t>) сприяє зануренню дітей  в іншомовну атмосферу (</a:t>
            </a:r>
            <a:r>
              <a:rPr lang="uk-UA" dirty="0"/>
              <a:t>р</a:t>
            </a:r>
            <a:r>
              <a:rPr lang="uk-UA" dirty="0" smtClean="0"/>
              <a:t>озмалюй, </a:t>
            </a:r>
            <a:r>
              <a:rPr lang="uk-UA" dirty="0" err="1" smtClean="0"/>
              <a:t>зобразь</a:t>
            </a:r>
            <a:r>
              <a:rPr lang="uk-UA" dirty="0" smtClean="0"/>
              <a:t> на макеті, </a:t>
            </a:r>
            <a:r>
              <a:rPr lang="uk-UA" dirty="0" err="1" smtClean="0"/>
              <a:t>виготов</a:t>
            </a:r>
            <a:r>
              <a:rPr lang="uk-UA" dirty="0" smtClean="0"/>
              <a:t> з пластиліну, паперу, розіграй за допомогою ляльок, масок);</a:t>
            </a:r>
            <a:r>
              <a:rPr lang="en-US" dirty="0" smtClean="0"/>
              <a:t> </a:t>
            </a:r>
            <a:endParaRPr lang="uk-UA" dirty="0" smtClean="0"/>
          </a:p>
          <a:p>
            <a:pPr>
              <a:lnSpc>
                <a:spcPct val="110000"/>
              </a:lnSpc>
            </a:pPr>
            <a:r>
              <a:rPr lang="uk-UA" dirty="0" smtClean="0"/>
              <a:t>Використання методу театрів(тіньовий, пальчиковий, настільний, іграшковий).</a:t>
            </a:r>
          </a:p>
          <a:p>
            <a:pPr>
              <a:lnSpc>
                <a:spcPct val="110000"/>
              </a:lnSpc>
            </a:pPr>
            <a:r>
              <a:rPr lang="uk-UA" dirty="0" smtClean="0"/>
              <a:t>Використання ритміко-пісенного матеріалу (формування фонетичних, інтонаційних навичок, сприяє </a:t>
            </a:r>
            <a:r>
              <a:rPr lang="uk-UA" dirty="0" err="1" smtClean="0"/>
              <a:t>запам</a:t>
            </a:r>
            <a:r>
              <a:rPr lang="en-US" dirty="0" smtClean="0"/>
              <a:t>’</a:t>
            </a:r>
            <a:r>
              <a:rPr lang="uk-UA" dirty="0" err="1" smtClean="0"/>
              <a:t>ятовуванню</a:t>
            </a:r>
            <a:r>
              <a:rPr lang="uk-UA" dirty="0" smtClean="0"/>
              <a:t> слів, словосполучень, розвиває </a:t>
            </a:r>
            <a:r>
              <a:rPr lang="uk-UA" dirty="0" err="1" smtClean="0"/>
              <a:t>пам</a:t>
            </a:r>
            <a:r>
              <a:rPr lang="en-US" dirty="0" smtClean="0"/>
              <a:t>’</a:t>
            </a:r>
            <a:r>
              <a:rPr lang="uk-UA" dirty="0" smtClean="0"/>
              <a:t>ять)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4469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895004" y="169068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uk-UA" b="1" dirty="0" smtClean="0"/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59" y="634135"/>
            <a:ext cx="8111836" cy="540789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8747" y="543330"/>
            <a:ext cx="1391857" cy="549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21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За матеріалами методичних рекомендацій</a:t>
            </a:r>
            <a:endParaRPr lang="uk-UA" b="1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895004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uk-UA" b="1" dirty="0" smtClean="0"/>
              <a:t>Вступний усний курс та метод </a:t>
            </a:r>
            <a:r>
              <a:rPr lang="uk-UA" b="1" dirty="0" err="1" smtClean="0"/>
              <a:t>фоніксів</a:t>
            </a:r>
            <a:r>
              <a:rPr lang="uk-UA" b="1" dirty="0" smtClean="0"/>
              <a:t>:</a:t>
            </a:r>
          </a:p>
          <a:p>
            <a:r>
              <a:rPr lang="uk-UA" dirty="0" smtClean="0"/>
              <a:t>Навчити  дитину артикулювати та розпізнавати звуки;</a:t>
            </a:r>
          </a:p>
          <a:p>
            <a:r>
              <a:rPr lang="uk-UA" dirty="0" smtClean="0"/>
              <a:t>Навчити дитину певній кількості іншомовних слів;</a:t>
            </a:r>
          </a:p>
          <a:p>
            <a:r>
              <a:rPr lang="uk-UA" dirty="0" err="1" smtClean="0"/>
              <a:t>Прочитування</a:t>
            </a:r>
            <a:r>
              <a:rPr lang="uk-UA" dirty="0" smtClean="0"/>
              <a:t> літер-вимовляння найхарактернішого для літери звуку, який вона продукує (навчання звуко-</a:t>
            </a:r>
            <a:r>
              <a:rPr lang="uk-UA" dirty="0" err="1" smtClean="0"/>
              <a:t>буквенним</a:t>
            </a:r>
            <a:r>
              <a:rPr lang="uk-UA" dirty="0" smtClean="0"/>
              <a:t> </a:t>
            </a:r>
            <a:r>
              <a:rPr lang="uk-UA" dirty="0" err="1" smtClean="0"/>
              <a:t>відповідностям</a:t>
            </a:r>
            <a:r>
              <a:rPr lang="uk-UA" dirty="0" smtClean="0"/>
              <a:t>);</a:t>
            </a:r>
          </a:p>
          <a:p>
            <a:r>
              <a:rPr lang="uk-UA" dirty="0" smtClean="0"/>
              <a:t>Читання за  аналогією (читання слів, що римуються).  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263"/>
          <a:stretch/>
        </p:blipFill>
        <p:spPr>
          <a:xfrm>
            <a:off x="2849078" y="4927664"/>
            <a:ext cx="6225255" cy="1891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2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За матеріалами методичних рекомендацій</a:t>
            </a:r>
            <a:endParaRPr lang="uk-UA" b="1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895004" y="1690688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b="1" dirty="0" smtClean="0"/>
              <a:t>Оцінювання навчальних досягнень першокласників:</a:t>
            </a:r>
          </a:p>
          <a:p>
            <a:r>
              <a:rPr lang="uk-UA" dirty="0" smtClean="0"/>
              <a:t>Відповідно до загальних орієнтовних вимог до контролю та оцінювання навчальних досягнень учнів початкової школи;</a:t>
            </a:r>
          </a:p>
          <a:p>
            <a:r>
              <a:rPr lang="uk-UA" dirty="0" smtClean="0"/>
              <a:t>Словесне, (Не допускає використання </a:t>
            </a:r>
            <a:r>
              <a:rPr lang="uk-UA" dirty="0" err="1" smtClean="0"/>
              <a:t>смайликів</a:t>
            </a:r>
            <a:r>
              <a:rPr lang="uk-UA" dirty="0" smtClean="0"/>
              <a:t>, зірочок тощо);</a:t>
            </a:r>
          </a:p>
          <a:p>
            <a:r>
              <a:rPr lang="uk-UA" dirty="0" smtClean="0"/>
              <a:t>Оцінювання має формувальний характер (</a:t>
            </a:r>
            <a:r>
              <a:rPr lang="uk-UA" dirty="0" err="1" smtClean="0"/>
              <a:t>мовне</a:t>
            </a:r>
            <a:r>
              <a:rPr lang="uk-UA" dirty="0" smtClean="0"/>
              <a:t> портфоліо);</a:t>
            </a:r>
          </a:p>
          <a:p>
            <a:r>
              <a:rPr lang="uk-UA" dirty="0" smtClean="0"/>
              <a:t>Оцінюється не результат, а процес з урахуванням власного стилю та темпу навчання учнів;</a:t>
            </a:r>
          </a:p>
          <a:p>
            <a:r>
              <a:rPr lang="uk-UA" dirty="0" smtClean="0"/>
              <a:t>Створення ситуації успіху;</a:t>
            </a:r>
          </a:p>
          <a:p>
            <a:r>
              <a:rPr lang="uk-UA" dirty="0" smtClean="0"/>
              <a:t>Використання змістовної оцінки: </a:t>
            </a:r>
            <a:r>
              <a:rPr lang="uk-UA" b="1" dirty="0" smtClean="0"/>
              <a:t>доброзичливе ставлення до учня та позитивне ставлення до зусиль учня.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43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1950" y="365125"/>
            <a:ext cx="10515600" cy="1325563"/>
          </a:xfrm>
        </p:spPr>
        <p:txBody>
          <a:bodyPr/>
          <a:lstStyle/>
          <a:p>
            <a:r>
              <a:rPr lang="uk-UA" b="1" dirty="0" smtClean="0"/>
              <a:t>За матеріалами методичних рекомендацій</a:t>
            </a:r>
            <a:endParaRPr lang="uk-UA" b="1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798754" y="169068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 smtClean="0"/>
              <a:t>Рефлексія</a:t>
            </a:r>
          </a:p>
          <a:p>
            <a:r>
              <a:rPr lang="uk-UA" dirty="0" smtClean="0"/>
              <a:t>Спостереження власних дій та дій однокласників;</a:t>
            </a:r>
          </a:p>
          <a:p>
            <a:r>
              <a:rPr lang="uk-UA" dirty="0" smtClean="0"/>
              <a:t>Осмислення своїх суджень, дій , учинків з огляду на їх відповідність меті діяльності;</a:t>
            </a:r>
          </a:p>
          <a:p>
            <a:r>
              <a:rPr lang="uk-UA" dirty="0" smtClean="0"/>
              <a:t>Актуалізація персональної рефлексії у роботі в групі; ( Що нового дізнався на </a:t>
            </a:r>
            <a:r>
              <a:rPr lang="uk-UA" dirty="0" err="1" smtClean="0"/>
              <a:t>уроці</a:t>
            </a:r>
            <a:r>
              <a:rPr lang="uk-UA" dirty="0" smtClean="0"/>
              <a:t>? Що привернуло увагу? Що нового у спілкуванні?);</a:t>
            </a:r>
          </a:p>
          <a:p>
            <a:r>
              <a:rPr lang="uk-UA" dirty="0" smtClean="0"/>
              <a:t>Не може бути автономною, варто </a:t>
            </a:r>
            <a:r>
              <a:rPr lang="uk-UA" dirty="0" err="1" smtClean="0"/>
              <a:t>задіювати</a:t>
            </a:r>
            <a:r>
              <a:rPr lang="uk-UA" dirty="0" smtClean="0"/>
              <a:t> форми і процедури групової рефлексії, розподілені між дорослим, групою  і дитиною.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2" t="23158" r="52446" b="53175"/>
          <a:stretch/>
        </p:blipFill>
        <p:spPr>
          <a:xfrm>
            <a:off x="9355756" y="1418541"/>
            <a:ext cx="2627697" cy="1623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02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574" y="1133154"/>
            <a:ext cx="6458851" cy="4591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97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694</Words>
  <Application>Microsoft Office PowerPoint</Application>
  <PresentationFormat>Широкий екран</PresentationFormat>
  <Paragraphs>75</Paragraphs>
  <Slides>17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Тема Office</vt:lpstr>
      <vt:lpstr>Презентація PowerPoint</vt:lpstr>
      <vt:lpstr>За матеріалами методичних рекомендацій</vt:lpstr>
      <vt:lpstr>За матеріалами методичних рекомендацій</vt:lpstr>
      <vt:lpstr>За матеріалами методичних рекомендацій</vt:lpstr>
      <vt:lpstr>Презентація PowerPoint</vt:lpstr>
      <vt:lpstr>За матеріалами методичних рекомендацій</vt:lpstr>
      <vt:lpstr>За матеріалами методичних рекомендацій</vt:lpstr>
      <vt:lpstr>За матеріалами методичних рекомендацій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Деякі практичні поради вчителям іноземної мови</vt:lpstr>
      <vt:lpstr>Деякі практичні поради вчителям іноземної мови</vt:lpstr>
      <vt:lpstr>Презентація PowerPoint</vt:lpstr>
      <vt:lpstr>Корисні посилання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НУШ</dc:title>
  <dc:creator>Юля Бойко</dc:creator>
  <cp:lastModifiedBy>Юля Бойко</cp:lastModifiedBy>
  <cp:revision>28</cp:revision>
  <dcterms:created xsi:type="dcterms:W3CDTF">2018-08-26T07:29:36Z</dcterms:created>
  <dcterms:modified xsi:type="dcterms:W3CDTF">2018-08-27T04:51:25Z</dcterms:modified>
</cp:coreProperties>
</file>